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6" r:id="rId7"/>
    <p:sldId id="260" r:id="rId8"/>
    <p:sldId id="261" r:id="rId9"/>
    <p:sldId id="262" r:id="rId10"/>
    <p:sldId id="263" r:id="rId11"/>
    <p:sldId id="267" r:id="rId12"/>
    <p:sldId id="268" r:id="rId13"/>
    <p:sldId id="269" r:id="rId14"/>
    <p:sldId id="270" r:id="rId15"/>
    <p:sldId id="271" r:id="rId16"/>
    <p:sldId id="272" r:id="rId17"/>
    <p:sldId id="273" r:id="rId18"/>
    <p:sldId id="274" r:id="rId19"/>
    <p:sldId id="275" r:id="rId20"/>
    <p:sldId id="26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C9815-A3BD-4BF8-8C25-CCD209F6D68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E16ED5F-079F-41EC-9704-E823E27C4B5E}">
      <dgm:prSet phldrT="[Text]" custT="1"/>
      <dgm:spPr/>
      <dgm:t>
        <a:bodyPr/>
        <a:lstStyle/>
        <a:p>
          <a:r>
            <a:rPr lang="en-US" sz="2400" dirty="0" smtClean="0"/>
            <a:t>1. People who do the work know what needs to be changed and how to change it.</a:t>
          </a:r>
          <a:endParaRPr lang="en-US" sz="2400" dirty="0"/>
        </a:p>
      </dgm:t>
    </dgm:pt>
    <dgm:pt modelId="{FD9200A7-D068-48E4-9AD9-8E99DC4A0A87}" type="parTrans" cxnId="{9E72F623-F36E-4B8A-8C40-0F488715225E}">
      <dgm:prSet/>
      <dgm:spPr/>
      <dgm:t>
        <a:bodyPr/>
        <a:lstStyle/>
        <a:p>
          <a:endParaRPr lang="en-US"/>
        </a:p>
      </dgm:t>
    </dgm:pt>
    <dgm:pt modelId="{AF234E8E-44EC-4A5A-97F6-5C0EEAD650A8}" type="sibTrans" cxnId="{9E72F623-F36E-4B8A-8C40-0F488715225E}">
      <dgm:prSet/>
      <dgm:spPr/>
      <dgm:t>
        <a:bodyPr/>
        <a:lstStyle/>
        <a:p>
          <a:endParaRPr lang="en-US"/>
        </a:p>
      </dgm:t>
    </dgm:pt>
    <dgm:pt modelId="{0864BA84-CE6C-4132-91B3-6C7838A576F4}">
      <dgm:prSet phldrT="[Text]"/>
      <dgm:spPr/>
      <dgm:t>
        <a:bodyPr/>
        <a:lstStyle/>
        <a:p>
          <a:r>
            <a:rPr lang="en-US" dirty="0" smtClean="0"/>
            <a:t>2. People are loyal to the things they create.</a:t>
          </a:r>
          <a:endParaRPr lang="en-US" dirty="0"/>
        </a:p>
      </dgm:t>
    </dgm:pt>
    <dgm:pt modelId="{BF72A732-C5E7-4C8A-8426-9F230AAA6F07}" type="parTrans" cxnId="{396D865B-38BD-45C0-9C82-BFF2F4A8DC87}">
      <dgm:prSet/>
      <dgm:spPr/>
      <dgm:t>
        <a:bodyPr/>
        <a:lstStyle/>
        <a:p>
          <a:endParaRPr lang="en-US"/>
        </a:p>
      </dgm:t>
    </dgm:pt>
    <dgm:pt modelId="{30B7413F-1EA2-4BFB-9B28-237924390857}" type="sibTrans" cxnId="{396D865B-38BD-45C0-9C82-BFF2F4A8DC87}">
      <dgm:prSet/>
      <dgm:spPr/>
      <dgm:t>
        <a:bodyPr/>
        <a:lstStyle/>
        <a:p>
          <a:endParaRPr lang="en-US"/>
        </a:p>
      </dgm:t>
    </dgm:pt>
    <dgm:pt modelId="{A19D0D83-0577-49C9-BAB0-97DC518CFD2C}">
      <dgm:prSet phldrT="[Text]"/>
      <dgm:spPr/>
      <dgm:t>
        <a:bodyPr/>
        <a:lstStyle/>
        <a:p>
          <a:r>
            <a:rPr lang="en-US" dirty="0" smtClean="0"/>
            <a:t>3. People will implement when they understand why they are implementing. </a:t>
          </a:r>
          <a:endParaRPr lang="en-US" dirty="0"/>
        </a:p>
      </dgm:t>
    </dgm:pt>
    <dgm:pt modelId="{A0ADF8EF-2C2D-4F1E-B082-A9367F2BB4F0}" type="parTrans" cxnId="{F650FA6A-1B04-4874-AD56-8078C05AE04B}">
      <dgm:prSet/>
      <dgm:spPr/>
      <dgm:t>
        <a:bodyPr/>
        <a:lstStyle/>
        <a:p>
          <a:endParaRPr lang="en-US"/>
        </a:p>
      </dgm:t>
    </dgm:pt>
    <dgm:pt modelId="{1B293626-E59C-4428-8B72-137C7C8D33F8}" type="sibTrans" cxnId="{F650FA6A-1B04-4874-AD56-8078C05AE04B}">
      <dgm:prSet/>
      <dgm:spPr/>
      <dgm:t>
        <a:bodyPr/>
        <a:lstStyle/>
        <a:p>
          <a:endParaRPr lang="en-US"/>
        </a:p>
      </dgm:t>
    </dgm:pt>
    <dgm:pt modelId="{6DC26C79-687A-4E37-AF28-5837ACB807B6}" type="pres">
      <dgm:prSet presAssocID="{AFBC9815-A3BD-4BF8-8C25-CCD209F6D683}" presName="Name0" presStyleCnt="0">
        <dgm:presLayoutVars>
          <dgm:dir/>
          <dgm:animLvl val="lvl"/>
          <dgm:resizeHandles val="exact"/>
        </dgm:presLayoutVars>
      </dgm:prSet>
      <dgm:spPr/>
      <dgm:t>
        <a:bodyPr/>
        <a:lstStyle/>
        <a:p>
          <a:endParaRPr lang="en-US"/>
        </a:p>
      </dgm:t>
    </dgm:pt>
    <dgm:pt modelId="{E95F2014-EB98-4410-AC73-C04BB9DA1991}" type="pres">
      <dgm:prSet presAssocID="{A19D0D83-0577-49C9-BAB0-97DC518CFD2C}" presName="boxAndChildren" presStyleCnt="0"/>
      <dgm:spPr/>
    </dgm:pt>
    <dgm:pt modelId="{C25A3E7F-2936-4B08-BDC5-9A3F9C37D04F}" type="pres">
      <dgm:prSet presAssocID="{A19D0D83-0577-49C9-BAB0-97DC518CFD2C}" presName="parentTextBox" presStyleLbl="node1" presStyleIdx="0" presStyleCnt="3"/>
      <dgm:spPr/>
      <dgm:t>
        <a:bodyPr/>
        <a:lstStyle/>
        <a:p>
          <a:endParaRPr lang="en-US"/>
        </a:p>
      </dgm:t>
    </dgm:pt>
    <dgm:pt modelId="{21EE4364-A326-4BE9-B735-ADE05C36EAEF}" type="pres">
      <dgm:prSet presAssocID="{30B7413F-1EA2-4BFB-9B28-237924390857}" presName="sp" presStyleCnt="0"/>
      <dgm:spPr/>
    </dgm:pt>
    <dgm:pt modelId="{1D3C058A-7357-4D7E-A510-DF089CE4FFFE}" type="pres">
      <dgm:prSet presAssocID="{0864BA84-CE6C-4132-91B3-6C7838A576F4}" presName="arrowAndChildren" presStyleCnt="0"/>
      <dgm:spPr/>
    </dgm:pt>
    <dgm:pt modelId="{CEBB2A62-812C-47EF-9CAA-AD67B0491102}" type="pres">
      <dgm:prSet presAssocID="{0864BA84-CE6C-4132-91B3-6C7838A576F4}" presName="parentTextArrow" presStyleLbl="node1" presStyleIdx="1" presStyleCnt="3"/>
      <dgm:spPr/>
      <dgm:t>
        <a:bodyPr/>
        <a:lstStyle/>
        <a:p>
          <a:endParaRPr lang="en-US"/>
        </a:p>
      </dgm:t>
    </dgm:pt>
    <dgm:pt modelId="{7A495A9F-0272-4928-B6E2-514E775889B0}" type="pres">
      <dgm:prSet presAssocID="{AF234E8E-44EC-4A5A-97F6-5C0EEAD650A8}" presName="sp" presStyleCnt="0"/>
      <dgm:spPr/>
    </dgm:pt>
    <dgm:pt modelId="{EF4832AF-89B9-4570-8160-24341740B9BE}" type="pres">
      <dgm:prSet presAssocID="{BE16ED5F-079F-41EC-9704-E823E27C4B5E}" presName="arrowAndChildren" presStyleCnt="0"/>
      <dgm:spPr/>
    </dgm:pt>
    <dgm:pt modelId="{F7705E2B-88FD-40A1-A6E5-98200528F916}" type="pres">
      <dgm:prSet presAssocID="{BE16ED5F-079F-41EC-9704-E823E27C4B5E}" presName="parentTextArrow" presStyleLbl="node1" presStyleIdx="2" presStyleCnt="3"/>
      <dgm:spPr/>
      <dgm:t>
        <a:bodyPr/>
        <a:lstStyle/>
        <a:p>
          <a:endParaRPr lang="en-US"/>
        </a:p>
      </dgm:t>
    </dgm:pt>
  </dgm:ptLst>
  <dgm:cxnLst>
    <dgm:cxn modelId="{9E72F623-F36E-4B8A-8C40-0F488715225E}" srcId="{AFBC9815-A3BD-4BF8-8C25-CCD209F6D683}" destId="{BE16ED5F-079F-41EC-9704-E823E27C4B5E}" srcOrd="0" destOrd="0" parTransId="{FD9200A7-D068-48E4-9AD9-8E99DC4A0A87}" sibTransId="{AF234E8E-44EC-4A5A-97F6-5C0EEAD650A8}"/>
    <dgm:cxn modelId="{1B679C4C-75AC-420F-8FC6-DF8441ECE60E}" type="presOf" srcId="{0864BA84-CE6C-4132-91B3-6C7838A576F4}" destId="{CEBB2A62-812C-47EF-9CAA-AD67B0491102}" srcOrd="0" destOrd="0" presId="urn:microsoft.com/office/officeart/2005/8/layout/process4"/>
    <dgm:cxn modelId="{F650FA6A-1B04-4874-AD56-8078C05AE04B}" srcId="{AFBC9815-A3BD-4BF8-8C25-CCD209F6D683}" destId="{A19D0D83-0577-49C9-BAB0-97DC518CFD2C}" srcOrd="2" destOrd="0" parTransId="{A0ADF8EF-2C2D-4F1E-B082-A9367F2BB4F0}" sibTransId="{1B293626-E59C-4428-8B72-137C7C8D33F8}"/>
    <dgm:cxn modelId="{396D865B-38BD-45C0-9C82-BFF2F4A8DC87}" srcId="{AFBC9815-A3BD-4BF8-8C25-CCD209F6D683}" destId="{0864BA84-CE6C-4132-91B3-6C7838A576F4}" srcOrd="1" destOrd="0" parTransId="{BF72A732-C5E7-4C8A-8426-9F230AAA6F07}" sibTransId="{30B7413F-1EA2-4BFB-9B28-237924390857}"/>
    <dgm:cxn modelId="{ED4B378A-465A-466D-BA7B-39B61D66F61C}" type="presOf" srcId="{BE16ED5F-079F-41EC-9704-E823E27C4B5E}" destId="{F7705E2B-88FD-40A1-A6E5-98200528F916}" srcOrd="0" destOrd="0" presId="urn:microsoft.com/office/officeart/2005/8/layout/process4"/>
    <dgm:cxn modelId="{5D53E60C-A469-47BD-9F8A-59E9FC91FA11}" type="presOf" srcId="{A19D0D83-0577-49C9-BAB0-97DC518CFD2C}" destId="{C25A3E7F-2936-4B08-BDC5-9A3F9C37D04F}" srcOrd="0" destOrd="0" presId="urn:microsoft.com/office/officeart/2005/8/layout/process4"/>
    <dgm:cxn modelId="{00498397-3831-4930-BA95-318F8FEA954C}" type="presOf" srcId="{AFBC9815-A3BD-4BF8-8C25-CCD209F6D683}" destId="{6DC26C79-687A-4E37-AF28-5837ACB807B6}" srcOrd="0" destOrd="0" presId="urn:microsoft.com/office/officeart/2005/8/layout/process4"/>
    <dgm:cxn modelId="{8C0D9694-2100-4BD8-AB95-FFCB4B67D9D2}" type="presParOf" srcId="{6DC26C79-687A-4E37-AF28-5837ACB807B6}" destId="{E95F2014-EB98-4410-AC73-C04BB9DA1991}" srcOrd="0" destOrd="0" presId="urn:microsoft.com/office/officeart/2005/8/layout/process4"/>
    <dgm:cxn modelId="{59FD0D1C-6373-4109-A763-E7A5850084BA}" type="presParOf" srcId="{E95F2014-EB98-4410-AC73-C04BB9DA1991}" destId="{C25A3E7F-2936-4B08-BDC5-9A3F9C37D04F}" srcOrd="0" destOrd="0" presId="urn:microsoft.com/office/officeart/2005/8/layout/process4"/>
    <dgm:cxn modelId="{84DF0740-F801-44A9-80FF-180A809D2123}" type="presParOf" srcId="{6DC26C79-687A-4E37-AF28-5837ACB807B6}" destId="{21EE4364-A326-4BE9-B735-ADE05C36EAEF}" srcOrd="1" destOrd="0" presId="urn:microsoft.com/office/officeart/2005/8/layout/process4"/>
    <dgm:cxn modelId="{E5F036D5-D0F6-43CE-9C01-9923689C2549}" type="presParOf" srcId="{6DC26C79-687A-4E37-AF28-5837ACB807B6}" destId="{1D3C058A-7357-4D7E-A510-DF089CE4FFFE}" srcOrd="2" destOrd="0" presId="urn:microsoft.com/office/officeart/2005/8/layout/process4"/>
    <dgm:cxn modelId="{637CC9B1-35E4-48BD-B08B-F74F4BD5642D}" type="presParOf" srcId="{1D3C058A-7357-4D7E-A510-DF089CE4FFFE}" destId="{CEBB2A62-812C-47EF-9CAA-AD67B0491102}" srcOrd="0" destOrd="0" presId="urn:microsoft.com/office/officeart/2005/8/layout/process4"/>
    <dgm:cxn modelId="{F5975B3B-A58A-4B6E-B5F1-195F12B20679}" type="presParOf" srcId="{6DC26C79-687A-4E37-AF28-5837ACB807B6}" destId="{7A495A9F-0272-4928-B6E2-514E775889B0}" srcOrd="3" destOrd="0" presId="urn:microsoft.com/office/officeart/2005/8/layout/process4"/>
    <dgm:cxn modelId="{933690CA-76F6-4B4F-958C-4DAC00994602}" type="presParOf" srcId="{6DC26C79-687A-4E37-AF28-5837ACB807B6}" destId="{EF4832AF-89B9-4570-8160-24341740B9BE}" srcOrd="4" destOrd="0" presId="urn:microsoft.com/office/officeart/2005/8/layout/process4"/>
    <dgm:cxn modelId="{111898DB-26D5-4300-A32C-C0B252082509}" type="presParOf" srcId="{EF4832AF-89B9-4570-8160-24341740B9BE}" destId="{F7705E2B-88FD-40A1-A6E5-98200528F91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A3E7F-2936-4B08-BDC5-9A3F9C37D04F}">
      <dsp:nvSpPr>
        <dsp:cNvPr id="0" name=""/>
        <dsp:cNvSpPr/>
      </dsp:nvSpPr>
      <dsp:spPr>
        <a:xfrm>
          <a:off x="0" y="4157598"/>
          <a:ext cx="8128000" cy="13646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3. People will implement when they understand why they are implementing. </a:t>
          </a:r>
          <a:endParaRPr lang="en-US" sz="3300" kern="1200" dirty="0"/>
        </a:p>
      </dsp:txBody>
      <dsp:txXfrm>
        <a:off x="0" y="4157598"/>
        <a:ext cx="8128000" cy="1364616"/>
      </dsp:txXfrm>
    </dsp:sp>
    <dsp:sp modelId="{CEBB2A62-812C-47EF-9CAA-AD67B0491102}">
      <dsp:nvSpPr>
        <dsp:cNvPr id="0" name=""/>
        <dsp:cNvSpPr/>
      </dsp:nvSpPr>
      <dsp:spPr>
        <a:xfrm rot="10800000">
          <a:off x="0" y="2079287"/>
          <a:ext cx="8128000" cy="2098780"/>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2. People are loyal to the things they create.</a:t>
          </a:r>
          <a:endParaRPr lang="en-US" sz="3300" kern="1200" dirty="0"/>
        </a:p>
      </dsp:txBody>
      <dsp:txXfrm rot="10800000">
        <a:off x="0" y="2079287"/>
        <a:ext cx="8128000" cy="1363724"/>
      </dsp:txXfrm>
    </dsp:sp>
    <dsp:sp modelId="{F7705E2B-88FD-40A1-A6E5-98200528F916}">
      <dsp:nvSpPr>
        <dsp:cNvPr id="0" name=""/>
        <dsp:cNvSpPr/>
      </dsp:nvSpPr>
      <dsp:spPr>
        <a:xfrm rot="10800000">
          <a:off x="0" y="976"/>
          <a:ext cx="8128000" cy="2098780"/>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1. People who do the work know what needs to be changed and how to change it.</a:t>
          </a:r>
          <a:endParaRPr lang="en-US" sz="2400" kern="1200" dirty="0"/>
        </a:p>
      </dsp:txBody>
      <dsp:txXfrm rot="10800000">
        <a:off x="0" y="976"/>
        <a:ext cx="8128000" cy="13637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229699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104627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49197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392590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0592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126487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3304998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413975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151983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A45498-89B5-4064-9272-272505C2AB25}"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177757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A45498-89B5-4064-9272-272505C2AB25}"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424691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A45498-89B5-4064-9272-272505C2AB25}"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272471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A45498-89B5-4064-9272-272505C2AB25}"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206283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45498-89B5-4064-9272-272505C2AB25}"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242155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A45498-89B5-4064-9272-272505C2AB25}"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281637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CA45498-89B5-4064-9272-272505C2AB25}"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6974D-655F-42B7-A38F-5A97027CB54F}" type="slidenum">
              <a:rPr lang="en-US" smtClean="0"/>
              <a:t>‹#›</a:t>
            </a:fld>
            <a:endParaRPr lang="en-US"/>
          </a:p>
        </p:txBody>
      </p:sp>
    </p:spTree>
    <p:extLst>
      <p:ext uri="{BB962C8B-B14F-4D97-AF65-F5344CB8AC3E}">
        <p14:creationId xmlns:p14="http://schemas.microsoft.com/office/powerpoint/2010/main" val="222762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A45498-89B5-4064-9272-272505C2AB25}" type="datetimeFigureOut">
              <a:rPr lang="en-US" smtClean="0"/>
              <a:t>2/10/2023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76974D-655F-42B7-A38F-5A97027CB54F}" type="slidenum">
              <a:rPr lang="en-US" smtClean="0"/>
              <a:t>‹#›</a:t>
            </a:fld>
            <a:endParaRPr lang="en-US"/>
          </a:p>
        </p:txBody>
      </p:sp>
    </p:spTree>
    <p:extLst>
      <p:ext uri="{BB962C8B-B14F-4D97-AF65-F5344CB8AC3E}">
        <p14:creationId xmlns:p14="http://schemas.microsoft.com/office/powerpoint/2010/main" val="2511225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318" y="3208713"/>
            <a:ext cx="8888769" cy="1920525"/>
          </a:xfrm>
        </p:spPr>
        <p:txBody>
          <a:bodyPr/>
          <a:lstStyle/>
          <a:p>
            <a:r>
              <a:rPr lang="en-US" sz="7500" dirty="0" smtClean="0"/>
              <a:t>What is QPI?</a:t>
            </a:r>
            <a:endParaRPr lang="en-US" sz="7500" dirty="0"/>
          </a:p>
        </p:txBody>
      </p:sp>
      <p:pic>
        <p:nvPicPr>
          <p:cNvPr id="1026" name="Picture 2" descr="QPI: Quality Parenting Initi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18" y="0"/>
            <a:ext cx="11371098" cy="314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1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 #2</a:t>
            </a:r>
            <a:endParaRPr lang="en-US" dirty="0"/>
          </a:p>
        </p:txBody>
      </p:sp>
      <p:sp>
        <p:nvSpPr>
          <p:cNvPr id="3" name="Content Placeholder 2"/>
          <p:cNvSpPr>
            <a:spLocks noGrp="1"/>
          </p:cNvSpPr>
          <p:nvPr>
            <p:ph idx="1"/>
          </p:nvPr>
        </p:nvSpPr>
        <p:spPr>
          <a:xfrm>
            <a:off x="5170516" y="2160589"/>
            <a:ext cx="4103485" cy="3880773"/>
          </a:xfrm>
        </p:spPr>
        <p:txBody>
          <a:bodyPr>
            <a:noAutofit/>
          </a:bodyPr>
          <a:lstStyle/>
          <a:p>
            <a:r>
              <a:rPr lang="en-US" sz="3000" dirty="0" smtClean="0"/>
              <a:t>Issue Spotting:</a:t>
            </a:r>
          </a:p>
          <a:p>
            <a:pPr lvl="1"/>
            <a:r>
              <a:rPr lang="en-US" sz="3000" dirty="0" smtClean="0"/>
              <a:t>What are the most pressing challenges that undermine excellent parenting?</a:t>
            </a:r>
          </a:p>
          <a:p>
            <a:pPr lvl="1"/>
            <a:r>
              <a:rPr lang="en-US" sz="3000" dirty="0" smtClean="0"/>
              <a:t>How do you know?</a:t>
            </a:r>
            <a:endParaRPr lang="en-US" sz="3000" dirty="0"/>
          </a:p>
        </p:txBody>
      </p:sp>
      <p:pic>
        <p:nvPicPr>
          <p:cNvPr id="4" name="Picture 3"/>
          <p:cNvPicPr>
            <a:picLocks noChangeAspect="1"/>
          </p:cNvPicPr>
          <p:nvPr/>
        </p:nvPicPr>
        <p:blipFill>
          <a:blip r:embed="rId2"/>
          <a:stretch>
            <a:fillRect/>
          </a:stretch>
        </p:blipFill>
        <p:spPr>
          <a:xfrm>
            <a:off x="677334" y="2160588"/>
            <a:ext cx="4476589" cy="2984989"/>
          </a:xfrm>
          <a:prstGeom prst="rect">
            <a:avLst/>
          </a:prstGeom>
        </p:spPr>
      </p:pic>
    </p:spTree>
    <p:extLst>
      <p:ext uri="{BB962C8B-B14F-4D97-AF65-F5344CB8AC3E}">
        <p14:creationId xmlns:p14="http://schemas.microsoft.com/office/powerpoint/2010/main" val="10703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ways we QPI:</a:t>
            </a:r>
            <a:endParaRPr lang="en-US" dirty="0"/>
          </a:p>
        </p:txBody>
      </p:sp>
      <p:sp>
        <p:nvSpPr>
          <p:cNvPr id="3" name="Content Placeholder 2"/>
          <p:cNvSpPr>
            <a:spLocks noGrp="1"/>
          </p:cNvSpPr>
          <p:nvPr>
            <p:ph idx="1"/>
          </p:nvPr>
        </p:nvSpPr>
        <p:spPr/>
        <p:txBody>
          <a:bodyPr>
            <a:normAutofit/>
          </a:bodyPr>
          <a:lstStyle/>
          <a:p>
            <a:r>
              <a:rPr lang="en-US" sz="3500" dirty="0" smtClean="0"/>
              <a:t>Comfort calls</a:t>
            </a:r>
          </a:p>
          <a:p>
            <a:r>
              <a:rPr lang="en-US" sz="3500" dirty="0" smtClean="0"/>
              <a:t>Icebreaker Meetings</a:t>
            </a:r>
          </a:p>
          <a:p>
            <a:r>
              <a:rPr lang="en-US" sz="3500" dirty="0" smtClean="0"/>
              <a:t>Well planned transitions</a:t>
            </a:r>
            <a:endParaRPr lang="en-US" sz="3500" dirty="0"/>
          </a:p>
        </p:txBody>
      </p:sp>
    </p:spTree>
    <p:extLst>
      <p:ext uri="{BB962C8B-B14F-4D97-AF65-F5344CB8AC3E}">
        <p14:creationId xmlns:p14="http://schemas.microsoft.com/office/powerpoint/2010/main" val="372112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 Calls</a:t>
            </a:r>
            <a:endParaRPr lang="en-US" dirty="0"/>
          </a:p>
        </p:txBody>
      </p:sp>
      <p:sp>
        <p:nvSpPr>
          <p:cNvPr id="3" name="Content Placeholder 2"/>
          <p:cNvSpPr>
            <a:spLocks noGrp="1"/>
          </p:cNvSpPr>
          <p:nvPr>
            <p:ph idx="1"/>
          </p:nvPr>
        </p:nvSpPr>
        <p:spPr/>
        <p:txBody>
          <a:bodyPr/>
          <a:lstStyle/>
          <a:p>
            <a:pPr>
              <a:lnSpc>
                <a:spcPct val="90000"/>
              </a:lnSpc>
            </a:pPr>
            <a:r>
              <a:rPr lang="en-US" dirty="0">
                <a:solidFill>
                  <a:schemeClr val="tx1"/>
                </a:solidFill>
              </a:rPr>
              <a:t>Reduce trauma for children when first placed in a new out of home placement. </a:t>
            </a:r>
          </a:p>
          <a:p>
            <a:pPr marL="0" indent="0">
              <a:lnSpc>
                <a:spcPct val="90000"/>
              </a:lnSpc>
              <a:buNone/>
            </a:pPr>
            <a:endParaRPr lang="en-US" dirty="0">
              <a:solidFill>
                <a:schemeClr val="tx1"/>
              </a:solidFill>
            </a:endParaRPr>
          </a:p>
          <a:p>
            <a:pPr>
              <a:lnSpc>
                <a:spcPct val="90000"/>
              </a:lnSpc>
            </a:pPr>
            <a:r>
              <a:rPr lang="en-US" dirty="0">
                <a:solidFill>
                  <a:schemeClr val="tx1"/>
                </a:solidFill>
              </a:rPr>
              <a:t>Equips parents to connect around the unique needs and preferences of the </a:t>
            </a:r>
            <a:r>
              <a:rPr lang="en-US" dirty="0" smtClean="0">
                <a:solidFill>
                  <a:schemeClr val="tx1"/>
                </a:solidFill>
              </a:rPr>
              <a:t>child(</a:t>
            </a:r>
            <a:r>
              <a:rPr lang="en-US" dirty="0" err="1" smtClean="0">
                <a:solidFill>
                  <a:schemeClr val="tx1"/>
                </a:solidFill>
              </a:rPr>
              <a:t>ren</a:t>
            </a:r>
            <a:r>
              <a:rPr lang="en-US" dirty="0" smtClean="0">
                <a:solidFill>
                  <a:schemeClr val="tx1"/>
                </a:solidFill>
              </a:rPr>
              <a:t>).</a:t>
            </a:r>
            <a:endParaRPr lang="en-US" dirty="0">
              <a:solidFill>
                <a:schemeClr val="tx1"/>
              </a:solidFill>
            </a:endParaRPr>
          </a:p>
          <a:p>
            <a:pPr marL="0" indent="0">
              <a:lnSpc>
                <a:spcPct val="90000"/>
              </a:lnSpc>
              <a:buNone/>
            </a:pPr>
            <a:endParaRPr lang="en-US" dirty="0">
              <a:solidFill>
                <a:schemeClr val="tx1"/>
              </a:solidFill>
            </a:endParaRPr>
          </a:p>
          <a:p>
            <a:pPr>
              <a:lnSpc>
                <a:spcPct val="90000"/>
              </a:lnSpc>
            </a:pPr>
            <a:r>
              <a:rPr lang="en-US" dirty="0">
                <a:solidFill>
                  <a:schemeClr val="tx1"/>
                </a:solidFill>
              </a:rPr>
              <a:t>Builds shared parenting that will support the child(</a:t>
            </a:r>
            <a:r>
              <a:rPr lang="en-US" dirty="0" err="1">
                <a:solidFill>
                  <a:schemeClr val="tx1"/>
                </a:solidFill>
              </a:rPr>
              <a:t>ren</a:t>
            </a:r>
            <a:r>
              <a:rPr lang="en-US" dirty="0">
                <a:solidFill>
                  <a:schemeClr val="tx1"/>
                </a:solidFill>
              </a:rPr>
              <a:t>)/youth.</a:t>
            </a:r>
          </a:p>
          <a:p>
            <a:pPr marL="0" indent="0">
              <a:lnSpc>
                <a:spcPct val="90000"/>
              </a:lnSpc>
              <a:buNone/>
            </a:pPr>
            <a:endParaRPr lang="en-US" dirty="0">
              <a:solidFill>
                <a:schemeClr val="tx1"/>
              </a:solidFill>
            </a:endParaRPr>
          </a:p>
          <a:p>
            <a:pPr>
              <a:lnSpc>
                <a:spcPct val="90000"/>
              </a:lnSpc>
            </a:pPr>
            <a:r>
              <a:rPr lang="en-US" dirty="0">
                <a:solidFill>
                  <a:schemeClr val="tx1"/>
                </a:solidFill>
                <a:ea typeface="+mn-lt"/>
                <a:cs typeface="+mn-lt"/>
              </a:rPr>
              <a:t>Children and youth do their best when there is strengthened communication and relationship between their caregivers. </a:t>
            </a:r>
            <a:endParaRPr lang="en-US" dirty="0">
              <a:solidFill>
                <a:schemeClr val="tx1"/>
              </a:solidFill>
            </a:endParaRPr>
          </a:p>
          <a:p>
            <a:endParaRPr lang="en-US" dirty="0"/>
          </a:p>
        </p:txBody>
      </p:sp>
    </p:spTree>
    <p:extLst>
      <p:ext uri="{BB962C8B-B14F-4D97-AF65-F5344CB8AC3E}">
        <p14:creationId xmlns:p14="http://schemas.microsoft.com/office/powerpoint/2010/main" val="361959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comfort call</a:t>
            </a:r>
            <a:endParaRPr lang="en-US" dirty="0"/>
          </a:p>
        </p:txBody>
      </p:sp>
      <p:sp>
        <p:nvSpPr>
          <p:cNvPr id="3" name="Content Placeholder 2"/>
          <p:cNvSpPr>
            <a:spLocks noGrp="1"/>
          </p:cNvSpPr>
          <p:nvPr>
            <p:ph idx="1"/>
          </p:nvPr>
        </p:nvSpPr>
        <p:spPr/>
        <p:txBody>
          <a:bodyPr/>
          <a:lstStyle/>
          <a:p>
            <a:r>
              <a:rPr lang="en-US" dirty="0" smtClean="0"/>
              <a:t>  Set </a:t>
            </a:r>
            <a:r>
              <a:rPr lang="en-US" dirty="0"/>
              <a:t>the stage for partnership and co-parenting between the birth family and foster family. </a:t>
            </a:r>
            <a:endParaRPr lang="en-US" dirty="0" smtClean="0"/>
          </a:p>
          <a:p>
            <a:r>
              <a:rPr lang="en-US" dirty="0" smtClean="0"/>
              <a:t>  Open </a:t>
            </a:r>
            <a:r>
              <a:rPr lang="en-US" dirty="0"/>
              <a:t>the door for birth and foster families to ask questions to one another that support the child/youth during the difficult time of initial separation. </a:t>
            </a:r>
            <a:endParaRPr lang="en-US" dirty="0" smtClean="0"/>
          </a:p>
          <a:p>
            <a:r>
              <a:rPr lang="en-US" dirty="0" smtClean="0"/>
              <a:t>  Encourage </a:t>
            </a:r>
            <a:r>
              <a:rPr lang="en-US" dirty="0"/>
              <a:t>and invite everyone to attend the Circle of Support Meeting.</a:t>
            </a:r>
          </a:p>
        </p:txBody>
      </p:sp>
    </p:spTree>
    <p:extLst>
      <p:ext uri="{BB962C8B-B14F-4D97-AF65-F5344CB8AC3E}">
        <p14:creationId xmlns:p14="http://schemas.microsoft.com/office/powerpoint/2010/main" val="50931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Icebreaker Meetings</a:t>
            </a:r>
            <a:endParaRPr lang="en-US" dirty="0"/>
          </a:p>
        </p:txBody>
      </p:sp>
      <p:sp>
        <p:nvSpPr>
          <p:cNvPr id="3" name="Content Placeholder 2"/>
          <p:cNvSpPr>
            <a:spLocks noGrp="1"/>
          </p:cNvSpPr>
          <p:nvPr>
            <p:ph idx="1"/>
          </p:nvPr>
        </p:nvSpPr>
        <p:spPr/>
        <p:txBody>
          <a:bodyPr/>
          <a:lstStyle/>
          <a:p>
            <a:r>
              <a:rPr lang="en-US" dirty="0"/>
              <a:t>• Reduce the trauma of foster care placement for children; </a:t>
            </a:r>
            <a:endParaRPr lang="en-US" dirty="0" smtClean="0"/>
          </a:p>
          <a:p>
            <a:r>
              <a:rPr lang="en-US" dirty="0" smtClean="0"/>
              <a:t>• </a:t>
            </a:r>
            <a:r>
              <a:rPr lang="en-US" dirty="0"/>
              <a:t>Introduce parents and caregivers in order to share information; </a:t>
            </a:r>
            <a:endParaRPr lang="en-US" dirty="0" smtClean="0"/>
          </a:p>
          <a:p>
            <a:r>
              <a:rPr lang="en-US" dirty="0" smtClean="0"/>
              <a:t>• </a:t>
            </a:r>
            <a:r>
              <a:rPr lang="en-US" dirty="0"/>
              <a:t>Build alliances among adults when children are in congregate care, too; </a:t>
            </a:r>
            <a:endParaRPr lang="en-US" dirty="0" smtClean="0"/>
          </a:p>
          <a:p>
            <a:r>
              <a:rPr lang="en-US" dirty="0" smtClean="0"/>
              <a:t>• </a:t>
            </a:r>
            <a:r>
              <a:rPr lang="en-US" dirty="0"/>
              <a:t>Begin relationship building and a sense of teamwork; and </a:t>
            </a:r>
            <a:endParaRPr lang="en-US" dirty="0" smtClean="0"/>
          </a:p>
          <a:p>
            <a:r>
              <a:rPr lang="en-US" dirty="0" smtClean="0"/>
              <a:t>• </a:t>
            </a:r>
            <a:r>
              <a:rPr lang="en-US" dirty="0"/>
              <a:t>Improve everyone’s ability to help a child, including the caseworker.</a:t>
            </a:r>
          </a:p>
        </p:txBody>
      </p:sp>
    </p:spTree>
    <p:extLst>
      <p:ext uri="{BB962C8B-B14F-4D97-AF65-F5344CB8AC3E}">
        <p14:creationId xmlns:p14="http://schemas.microsoft.com/office/powerpoint/2010/main" val="240711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Planful</a:t>
            </a:r>
            <a:r>
              <a:rPr lang="en-US" dirty="0"/>
              <a:t> Transitions are the thoughtful, collaborative processes, and actions designed to ease the trauma for a child, to maintain established attachments and connections, and to facilitate attachment with a new caregiver and a successful move. A </a:t>
            </a:r>
            <a:r>
              <a:rPr lang="en-US" dirty="0" err="1"/>
              <a:t>planful</a:t>
            </a:r>
            <a:r>
              <a:rPr lang="en-US" dirty="0"/>
              <a:t> transition means that those responsible for the child’s well-being (e.g. DCFS, foster parents, biological parents, judge, attorney, providers, etc.) work together to ensure that the child’s move is a smooth one. Each plan must be individualized to each child specifically considering his/her unique circumstances, developmental stage, psychological needs, safety, and attachment to current and future caregivers</a:t>
            </a:r>
            <a:r>
              <a:rPr lang="en-US" dirty="0" smtClean="0"/>
              <a:t>.</a:t>
            </a:r>
          </a:p>
          <a:p>
            <a:r>
              <a:rPr lang="en-US" dirty="0"/>
              <a:t>Transition Plans should be developed whenever a change of caregiver is being contemplated for a child. That includes removal from a birthparent, change of foster caregivers or placements, and permanency moves of reunification, adoption, guardianship and all other permanency plans. These </a:t>
            </a:r>
            <a:r>
              <a:rPr lang="en-US" dirty="0" err="1"/>
              <a:t>Planful</a:t>
            </a:r>
            <a:r>
              <a:rPr lang="en-US" dirty="0"/>
              <a:t> Transitions are critical to maintain attachments and support successful outcomes for children when they move. </a:t>
            </a:r>
          </a:p>
        </p:txBody>
      </p:sp>
    </p:spTree>
    <p:extLst>
      <p:ext uri="{BB962C8B-B14F-4D97-AF65-F5344CB8AC3E}">
        <p14:creationId xmlns:p14="http://schemas.microsoft.com/office/powerpoint/2010/main" val="423702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Transitions matter:</a:t>
            </a:r>
            <a:endParaRPr lang="en-US" dirty="0"/>
          </a:p>
        </p:txBody>
      </p:sp>
      <p:sp>
        <p:nvSpPr>
          <p:cNvPr id="3" name="Content Placeholder 2"/>
          <p:cNvSpPr>
            <a:spLocks noGrp="1"/>
          </p:cNvSpPr>
          <p:nvPr>
            <p:ph idx="1"/>
          </p:nvPr>
        </p:nvSpPr>
        <p:spPr/>
        <p:txBody>
          <a:bodyPr/>
          <a:lstStyle/>
          <a:p>
            <a:r>
              <a:rPr lang="en-US" dirty="0" smtClean="0"/>
              <a:t>Never get to say goodbye</a:t>
            </a:r>
          </a:p>
          <a:p>
            <a:r>
              <a:rPr lang="en-US" dirty="0" smtClean="0"/>
              <a:t>Grief</a:t>
            </a:r>
          </a:p>
          <a:p>
            <a:r>
              <a:rPr lang="en-US" dirty="0" smtClean="0"/>
              <a:t>Cause </a:t>
            </a:r>
            <a:r>
              <a:rPr lang="en-US" smtClean="0"/>
              <a:t>more trauma </a:t>
            </a:r>
            <a:endParaRPr lang="en-US"/>
          </a:p>
        </p:txBody>
      </p:sp>
    </p:spTree>
    <p:extLst>
      <p:ext uri="{BB962C8B-B14F-4D97-AF65-F5344CB8AC3E}">
        <p14:creationId xmlns:p14="http://schemas.microsoft.com/office/powerpoint/2010/main" val="183398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981" y="290945"/>
            <a:ext cx="6103999" cy="6049707"/>
          </a:xfrm>
        </p:spPr>
      </p:pic>
    </p:spTree>
    <p:extLst>
      <p:ext uri="{BB962C8B-B14F-4D97-AF65-F5344CB8AC3E}">
        <p14:creationId xmlns:p14="http://schemas.microsoft.com/office/powerpoint/2010/main" val="171640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196" y="246430"/>
            <a:ext cx="4583065" cy="6194607"/>
          </a:xfrm>
        </p:spPr>
      </p:pic>
    </p:spTree>
    <p:extLst>
      <p:ext uri="{BB962C8B-B14F-4D97-AF65-F5344CB8AC3E}">
        <p14:creationId xmlns:p14="http://schemas.microsoft.com/office/powerpoint/2010/main" val="171971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625" y="266009"/>
            <a:ext cx="4989960" cy="6446400"/>
          </a:xfrm>
        </p:spPr>
      </p:pic>
    </p:spTree>
    <p:extLst>
      <p:ext uri="{BB962C8B-B14F-4D97-AF65-F5344CB8AC3E}">
        <p14:creationId xmlns:p14="http://schemas.microsoft.com/office/powerpoint/2010/main" val="243022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Today’s Objectives</a:t>
            </a:r>
            <a:endParaRPr lang="en-US" sz="6000" dirty="0"/>
          </a:p>
        </p:txBody>
      </p:sp>
      <p:sp>
        <p:nvSpPr>
          <p:cNvPr id="3" name="Content Placeholder 2"/>
          <p:cNvSpPr>
            <a:spLocks noGrp="1"/>
          </p:cNvSpPr>
          <p:nvPr>
            <p:ph idx="1"/>
          </p:nvPr>
        </p:nvSpPr>
        <p:spPr/>
        <p:txBody>
          <a:bodyPr>
            <a:normAutofit/>
          </a:bodyPr>
          <a:lstStyle/>
          <a:p>
            <a:r>
              <a:rPr lang="en-US" sz="4000" dirty="0" smtClean="0"/>
              <a:t>Develop a basic understanding of QPI as a system change Strategy</a:t>
            </a:r>
          </a:p>
          <a:p>
            <a:r>
              <a:rPr lang="en-US" sz="4000" dirty="0" smtClean="0"/>
              <a:t>Be able to explain the answer to “What is QPI” to another person</a:t>
            </a:r>
            <a:endParaRPr lang="en-US" sz="4000" dirty="0"/>
          </a:p>
        </p:txBody>
      </p:sp>
    </p:spTree>
    <p:extLst>
      <p:ext uri="{BB962C8B-B14F-4D97-AF65-F5344CB8AC3E}">
        <p14:creationId xmlns:p14="http://schemas.microsoft.com/office/powerpoint/2010/main" val="175238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677334" y="2160589"/>
            <a:ext cx="6139102" cy="3880773"/>
          </a:xfrm>
        </p:spPr>
        <p:txBody>
          <a:bodyPr>
            <a:normAutofit/>
          </a:bodyPr>
          <a:lstStyle/>
          <a:p>
            <a:pPr marL="0" indent="0">
              <a:buNone/>
            </a:pPr>
            <a:r>
              <a:rPr lang="en-US" sz="2500" b="1" dirty="0" smtClean="0"/>
              <a:t>Explain QPI to a friend familiar with the child welfare system</a:t>
            </a:r>
          </a:p>
          <a:p>
            <a:pPr lvl="3"/>
            <a:r>
              <a:rPr lang="en-US" sz="1900" b="1" dirty="0" smtClean="0"/>
              <a:t>What did you find easy to explain?</a:t>
            </a:r>
          </a:p>
          <a:p>
            <a:pPr lvl="3"/>
            <a:r>
              <a:rPr lang="en-US" sz="1900" b="1" dirty="0" smtClean="0"/>
              <a:t>What did you find challenging to explain?</a:t>
            </a:r>
          </a:p>
          <a:p>
            <a:pPr lvl="3"/>
            <a:r>
              <a:rPr lang="en-US" sz="1900" b="1" dirty="0" smtClean="0"/>
              <a:t>What support do you need to effectively and confidently explain QPI?</a:t>
            </a:r>
            <a:endParaRPr lang="en-US" sz="1900" b="1" dirty="0"/>
          </a:p>
        </p:txBody>
      </p:sp>
      <p:pic>
        <p:nvPicPr>
          <p:cNvPr id="4" name="Picture 3"/>
          <p:cNvPicPr>
            <a:picLocks noChangeAspect="1"/>
          </p:cNvPicPr>
          <p:nvPr/>
        </p:nvPicPr>
        <p:blipFill>
          <a:blip r:embed="rId2"/>
          <a:stretch>
            <a:fillRect/>
          </a:stretch>
        </p:blipFill>
        <p:spPr>
          <a:xfrm>
            <a:off x="6816436" y="2335876"/>
            <a:ext cx="3034146" cy="2926040"/>
          </a:xfrm>
          <a:prstGeom prst="rect">
            <a:avLst/>
          </a:prstGeom>
        </p:spPr>
      </p:pic>
    </p:spTree>
    <p:extLst>
      <p:ext uri="{BB962C8B-B14F-4D97-AF65-F5344CB8AC3E}">
        <p14:creationId xmlns:p14="http://schemas.microsoft.com/office/powerpoint/2010/main" val="87673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501" y="1494172"/>
            <a:ext cx="5378334" cy="4689169"/>
          </a:xfrm>
        </p:spPr>
      </p:pic>
    </p:spTree>
    <p:extLst>
      <p:ext uri="{BB962C8B-B14F-4D97-AF65-F5344CB8AC3E}">
        <p14:creationId xmlns:p14="http://schemas.microsoft.com/office/powerpoint/2010/main" val="307186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QPI</a:t>
            </a:r>
            <a:endParaRPr lang="en-US" dirty="0"/>
          </a:p>
        </p:txBody>
      </p:sp>
      <p:sp>
        <p:nvSpPr>
          <p:cNvPr id="3" name="Content Placeholder 2"/>
          <p:cNvSpPr>
            <a:spLocks noGrp="1"/>
          </p:cNvSpPr>
          <p:nvPr>
            <p:ph idx="1"/>
          </p:nvPr>
        </p:nvSpPr>
        <p:spPr/>
        <p:txBody>
          <a:bodyPr>
            <a:normAutofit fontScale="92500" lnSpcReduction="10000"/>
          </a:bodyPr>
          <a:lstStyle/>
          <a:p>
            <a:r>
              <a:rPr lang="en-US" dirty="0"/>
              <a:t>QPI, the Quality Parenting Initiative, is a national movement for foster care change, made up of a network of states, counties and private agencies committed to ensuring that all children in care have excellent parenting and lasting relationships so they can thrive and grow.</a:t>
            </a:r>
          </a:p>
          <a:p>
            <a:r>
              <a:rPr lang="en-US" dirty="0"/>
              <a:t>QPI is built on the belief that excellent parenting with strong, positive relationships is the best intervention we can offer children to enable them to heal as they grow up to become adults. Creating a system that ensures excellent parenting requires the support and involvement of birth families, relative caregivers, foster families, young people, and others in the child welfare system.</a:t>
            </a:r>
          </a:p>
          <a:p>
            <a:r>
              <a:rPr lang="en-US" dirty="0"/>
              <a:t>Research has demonstrated that children and youth need consistent and effective parenting to thrive. When parents cannot care for their children, another caregiver, in partnership with the child welfare system, must be able to provide loving, committed, and skilled care that enables the children to feel trust in their relationships with the adults in their lives.</a:t>
            </a:r>
          </a:p>
          <a:p>
            <a:pPr marL="0" indent="0">
              <a:buNone/>
            </a:pPr>
            <a:endParaRPr lang="en-US" dirty="0"/>
          </a:p>
        </p:txBody>
      </p:sp>
    </p:spTree>
    <p:extLst>
      <p:ext uri="{BB962C8B-B14F-4D97-AF65-F5344CB8AC3E}">
        <p14:creationId xmlns:p14="http://schemas.microsoft.com/office/powerpoint/2010/main" val="75780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t>Values</a:t>
            </a:r>
            <a:endParaRPr lang="en-US" sz="6000" dirty="0"/>
          </a:p>
        </p:txBody>
      </p:sp>
      <p:sp>
        <p:nvSpPr>
          <p:cNvPr id="5" name="Content Placeholder 4"/>
          <p:cNvSpPr>
            <a:spLocks noGrp="1"/>
          </p:cNvSpPr>
          <p:nvPr>
            <p:ph idx="1"/>
          </p:nvPr>
        </p:nvSpPr>
        <p:spPr>
          <a:xfrm>
            <a:off x="4199353" y="1510504"/>
            <a:ext cx="2604614" cy="1613134"/>
          </a:xfrm>
          <a:solidFill>
            <a:schemeClr val="accent2">
              <a:lumMod val="60000"/>
              <a:lumOff val="40000"/>
            </a:schemeClr>
          </a:solidFill>
        </p:spPr>
        <p:txBody>
          <a:bodyPr/>
          <a:lstStyle/>
          <a:p>
            <a:r>
              <a:rPr lang="en-US" dirty="0" smtClean="0">
                <a:solidFill>
                  <a:schemeClr val="bg1"/>
                </a:solidFill>
              </a:rPr>
              <a:t>KNOWLEDGE of the law, research and the facts on the ground</a:t>
            </a:r>
            <a:endParaRPr lang="en-US" dirty="0">
              <a:solidFill>
                <a:schemeClr val="bg1"/>
              </a:solidFill>
            </a:endParaRPr>
          </a:p>
        </p:txBody>
      </p:sp>
      <p:sp>
        <p:nvSpPr>
          <p:cNvPr id="6" name="Text Placeholder 5"/>
          <p:cNvSpPr>
            <a:spLocks noGrp="1"/>
          </p:cNvSpPr>
          <p:nvPr>
            <p:ph type="body" sz="half" idx="2"/>
          </p:nvPr>
        </p:nvSpPr>
        <p:spPr/>
        <p:txBody>
          <a:bodyPr>
            <a:noAutofit/>
          </a:bodyPr>
          <a:lstStyle/>
          <a:p>
            <a:r>
              <a:rPr lang="en-US" sz="4000" dirty="0" smtClean="0"/>
              <a:t>We advocate for children in care as if they were our own, with….. </a:t>
            </a:r>
            <a:endParaRPr lang="en-US" sz="4000" dirty="0"/>
          </a:p>
        </p:txBody>
      </p:sp>
      <p:sp>
        <p:nvSpPr>
          <p:cNvPr id="7" name="Content Placeholder 4"/>
          <p:cNvSpPr txBox="1">
            <a:spLocks/>
          </p:cNvSpPr>
          <p:nvPr/>
        </p:nvSpPr>
        <p:spPr>
          <a:xfrm>
            <a:off x="7275061" y="1512817"/>
            <a:ext cx="2604614" cy="1613134"/>
          </a:xfrm>
          <a:prstGeom prst="rect">
            <a:avLst/>
          </a:prstGeom>
          <a:solidFill>
            <a:schemeClr val="accent2">
              <a:lumMod val="60000"/>
              <a:lumOff val="40000"/>
            </a:schemeClr>
          </a:solid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dirty="0" smtClean="0">
                <a:solidFill>
                  <a:schemeClr val="bg1"/>
                </a:solidFill>
              </a:rPr>
              <a:t>INTEGRITY to do what is best for our clients regardless of financial or social consequences to ourselves and to deserve the trust of our supporters and clients</a:t>
            </a:r>
            <a:endParaRPr lang="en-US" sz="1600" dirty="0">
              <a:solidFill>
                <a:schemeClr val="bg1"/>
              </a:solidFill>
            </a:endParaRPr>
          </a:p>
        </p:txBody>
      </p:sp>
      <p:sp>
        <p:nvSpPr>
          <p:cNvPr id="8" name="Content Placeholder 4"/>
          <p:cNvSpPr txBox="1">
            <a:spLocks/>
          </p:cNvSpPr>
          <p:nvPr/>
        </p:nvSpPr>
        <p:spPr>
          <a:xfrm>
            <a:off x="4199353" y="3508330"/>
            <a:ext cx="2604614" cy="1613134"/>
          </a:xfrm>
          <a:prstGeom prst="rect">
            <a:avLst/>
          </a:prstGeom>
          <a:solidFill>
            <a:schemeClr val="accent2">
              <a:lumMod val="60000"/>
              <a:lumOff val="4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chemeClr val="bg1"/>
                </a:solidFill>
              </a:rPr>
              <a:t>COMMITMENT to pursue solutions urgently and relentlessly </a:t>
            </a:r>
            <a:endParaRPr lang="en-US" dirty="0">
              <a:solidFill>
                <a:schemeClr val="bg1"/>
              </a:solidFill>
            </a:endParaRPr>
          </a:p>
        </p:txBody>
      </p:sp>
      <p:sp>
        <p:nvSpPr>
          <p:cNvPr id="9" name="Content Placeholder 4"/>
          <p:cNvSpPr txBox="1">
            <a:spLocks/>
          </p:cNvSpPr>
          <p:nvPr/>
        </p:nvSpPr>
        <p:spPr>
          <a:xfrm>
            <a:off x="7275061" y="3508330"/>
            <a:ext cx="2604614" cy="1613134"/>
          </a:xfrm>
          <a:prstGeom prst="rect">
            <a:avLst/>
          </a:prstGeom>
          <a:solidFill>
            <a:schemeClr val="accent2">
              <a:lumMod val="60000"/>
              <a:lumOff val="40000"/>
            </a:schemeClr>
          </a:solid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chemeClr val="bg1"/>
                </a:solidFill>
              </a:rPr>
              <a:t>RESPECT for the individuality of children and families and their potential to thrive and for the efforts of those who strive to serve them.</a:t>
            </a:r>
            <a:endParaRPr lang="en-US" dirty="0">
              <a:solidFill>
                <a:schemeClr val="bg1"/>
              </a:solidFill>
            </a:endParaRPr>
          </a:p>
        </p:txBody>
      </p:sp>
      <p:pic>
        <p:nvPicPr>
          <p:cNvPr id="10" name="Picture 9"/>
          <p:cNvPicPr>
            <a:picLocks noChangeAspect="1"/>
          </p:cNvPicPr>
          <p:nvPr/>
        </p:nvPicPr>
        <p:blipFill>
          <a:blip r:embed="rId2"/>
          <a:stretch>
            <a:fillRect/>
          </a:stretch>
        </p:blipFill>
        <p:spPr>
          <a:xfrm>
            <a:off x="5766340" y="5245140"/>
            <a:ext cx="2621202" cy="1538727"/>
          </a:xfrm>
          <a:prstGeom prst="rect">
            <a:avLst/>
          </a:prstGeom>
        </p:spPr>
      </p:pic>
      <p:pic>
        <p:nvPicPr>
          <p:cNvPr id="11" name="Picture 10"/>
          <p:cNvPicPr>
            <a:picLocks noChangeAspect="1"/>
          </p:cNvPicPr>
          <p:nvPr/>
        </p:nvPicPr>
        <p:blipFill>
          <a:blip r:embed="rId3"/>
          <a:stretch>
            <a:fillRect/>
          </a:stretch>
        </p:blipFill>
        <p:spPr>
          <a:xfrm>
            <a:off x="10764981" y="6347242"/>
            <a:ext cx="1323108" cy="436625"/>
          </a:xfrm>
          <a:prstGeom prst="rect">
            <a:avLst/>
          </a:prstGeom>
        </p:spPr>
      </p:pic>
    </p:spTree>
    <p:extLst>
      <p:ext uri="{BB962C8B-B14F-4D97-AF65-F5344CB8AC3E}">
        <p14:creationId xmlns:p14="http://schemas.microsoft.com/office/powerpoint/2010/main" val="284342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10" y="1729047"/>
            <a:ext cx="3854528" cy="3051390"/>
          </a:xfrm>
          <a:solidFill>
            <a:schemeClr val="accent2">
              <a:lumMod val="60000"/>
              <a:lumOff val="40000"/>
            </a:schemeClr>
          </a:solidFill>
        </p:spPr>
        <p:txBody>
          <a:bodyPr>
            <a:noAutofit/>
          </a:bodyPr>
          <a:lstStyle/>
          <a:p>
            <a:r>
              <a:rPr lang="en-US" sz="4000" dirty="0" smtClean="0">
                <a:solidFill>
                  <a:schemeClr val="bg1"/>
                </a:solidFill>
              </a:rPr>
              <a:t>A Change in Mindset:</a:t>
            </a:r>
            <a:br>
              <a:rPr lang="en-US" sz="4000" dirty="0" smtClean="0">
                <a:solidFill>
                  <a:schemeClr val="bg1"/>
                </a:solidFill>
              </a:rPr>
            </a:br>
            <a:r>
              <a:rPr lang="en-US" sz="4000" dirty="0" smtClean="0">
                <a:solidFill>
                  <a:schemeClr val="bg1"/>
                </a:solidFill>
              </a:rPr>
              <a:t>QPI </a:t>
            </a:r>
            <a:br>
              <a:rPr lang="en-US" sz="4000" dirty="0" smtClean="0">
                <a:solidFill>
                  <a:schemeClr val="bg1"/>
                </a:solidFill>
              </a:rPr>
            </a:br>
            <a:r>
              <a:rPr lang="en-US" sz="4000" dirty="0" smtClean="0">
                <a:solidFill>
                  <a:schemeClr val="bg1"/>
                </a:solidFill>
              </a:rPr>
              <a:t>CORE </a:t>
            </a:r>
            <a:br>
              <a:rPr lang="en-US" sz="4000" dirty="0" smtClean="0">
                <a:solidFill>
                  <a:schemeClr val="bg1"/>
                </a:solidFill>
              </a:rPr>
            </a:br>
            <a:r>
              <a:rPr lang="en-US" sz="4000" dirty="0" smtClean="0">
                <a:solidFill>
                  <a:schemeClr val="bg1"/>
                </a:solidFill>
              </a:rPr>
              <a:t>Principles</a:t>
            </a:r>
            <a:endParaRPr lang="en-US" sz="4000"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1143000" indent="-1143000">
              <a:buFont typeface="+mj-lt"/>
              <a:buAutoNum type="arabicPeriod"/>
            </a:pPr>
            <a:endParaRPr lang="en-US" sz="3000" dirty="0" smtClean="0">
              <a:solidFill>
                <a:schemeClr val="accent2">
                  <a:lumMod val="60000"/>
                  <a:lumOff val="40000"/>
                </a:schemeClr>
              </a:solidFill>
            </a:endParaRPr>
          </a:p>
          <a:p>
            <a:pPr marL="1143000" indent="-1143000">
              <a:buFont typeface="+mj-lt"/>
              <a:buAutoNum type="arabicPeriod"/>
            </a:pPr>
            <a:endParaRPr lang="en-US" sz="3000" dirty="0">
              <a:solidFill>
                <a:schemeClr val="accent2">
                  <a:lumMod val="60000"/>
                  <a:lumOff val="40000"/>
                </a:schemeClr>
              </a:solidFill>
            </a:endParaRPr>
          </a:p>
          <a:p>
            <a:r>
              <a:rPr lang="en-US" b="1" dirty="0"/>
              <a:t>Consistent excellent parenting and meaningful relationships are the most important services we can provide to children and youth</a:t>
            </a:r>
            <a:r>
              <a:rPr lang="en-US" dirty="0"/>
              <a:t> in foster care. Every policy, practice action, and statement the system adopts should strengthen parenting skills and relationships.</a:t>
            </a:r>
          </a:p>
          <a:p>
            <a:r>
              <a:rPr lang="en-US" b="1" dirty="0"/>
              <a:t>Research on child, youth, and brain development and the effects of trauma</a:t>
            </a:r>
            <a:r>
              <a:rPr lang="en-US" dirty="0"/>
              <a:t> not only demonstrates the importance of parenting and positive relationships but also provides guidance on how best to support them. Agency policy and practice should be informed by research.</a:t>
            </a:r>
          </a:p>
          <a:p>
            <a:r>
              <a:rPr lang="en-US" b="1" dirty="0"/>
              <a:t>The individuals most affected by policies and practices are in the best position to design and implement change</a:t>
            </a:r>
            <a:r>
              <a:rPr lang="en-US" dirty="0"/>
              <a:t> so that systems ensure excellent parenting and meaningful relationships for children who enter their care.</a:t>
            </a:r>
          </a:p>
        </p:txBody>
      </p:sp>
    </p:spTree>
    <p:extLst>
      <p:ext uri="{BB962C8B-B14F-4D97-AF65-F5344CB8AC3E}">
        <p14:creationId xmlns:p14="http://schemas.microsoft.com/office/powerpoint/2010/main" val="102871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ELEMENTS:</a:t>
            </a:r>
            <a:endParaRPr lang="en-US" dirty="0"/>
          </a:p>
        </p:txBody>
      </p:sp>
      <p:sp>
        <p:nvSpPr>
          <p:cNvPr id="6" name="Content Placeholder 5"/>
          <p:cNvSpPr>
            <a:spLocks noGrp="1"/>
          </p:cNvSpPr>
          <p:nvPr>
            <p:ph idx="1"/>
          </p:nvPr>
        </p:nvSpPr>
        <p:spPr/>
        <p:txBody>
          <a:bodyPr/>
          <a:lstStyle/>
          <a:p>
            <a:r>
              <a:rPr lang="en-US" b="1" dirty="0"/>
              <a:t>Defining the expectations</a:t>
            </a:r>
            <a:r>
              <a:rPr lang="en-US" dirty="0"/>
              <a:t> of and by caregivers,</a:t>
            </a:r>
          </a:p>
          <a:p>
            <a:r>
              <a:rPr lang="en-US" b="1" dirty="0"/>
              <a:t>Clearly communicating these expectations</a:t>
            </a:r>
            <a:r>
              <a:rPr lang="en-US" dirty="0"/>
              <a:t> to all staff, caregivers, and other stakeholders, as well as the general public, </a:t>
            </a:r>
            <a:r>
              <a:rPr lang="en-US" dirty="0" smtClean="0"/>
              <a:t>and</a:t>
            </a:r>
          </a:p>
          <a:p>
            <a:pPr lvl="1"/>
            <a:r>
              <a:rPr lang="en-US" dirty="0" smtClean="0"/>
              <a:t>What can be shared?</a:t>
            </a:r>
            <a:endParaRPr lang="en-US" dirty="0"/>
          </a:p>
          <a:p>
            <a:r>
              <a:rPr lang="en-US" b="1" dirty="0"/>
              <a:t>Aligning system policy and practice</a:t>
            </a:r>
            <a:r>
              <a:rPr lang="en-US" dirty="0"/>
              <a:t> with those expectations</a:t>
            </a:r>
          </a:p>
          <a:p>
            <a:endParaRPr lang="en-US" dirty="0"/>
          </a:p>
        </p:txBody>
      </p:sp>
    </p:spTree>
    <p:extLst>
      <p:ext uri="{BB962C8B-B14F-4D97-AF65-F5344CB8AC3E}">
        <p14:creationId xmlns:p14="http://schemas.microsoft.com/office/powerpoint/2010/main" val="159150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7" y="182810"/>
            <a:ext cx="6774872" cy="1278466"/>
          </a:xfrm>
        </p:spPr>
        <p:txBody>
          <a:bodyPr>
            <a:noAutofit/>
          </a:bodyPr>
          <a:lstStyle/>
          <a:p>
            <a:r>
              <a:rPr lang="en-US" sz="6000" dirty="0" smtClean="0"/>
              <a:t>QPI Core Principles</a:t>
            </a:r>
            <a:endParaRPr lang="en-US" sz="6000" dirty="0"/>
          </a:p>
        </p:txBody>
      </p:sp>
      <p:pic>
        <p:nvPicPr>
          <p:cNvPr id="5" name="Picture 4"/>
          <p:cNvPicPr>
            <a:picLocks noChangeAspect="1"/>
          </p:cNvPicPr>
          <p:nvPr/>
        </p:nvPicPr>
        <p:blipFill>
          <a:blip r:embed="rId2"/>
          <a:stretch>
            <a:fillRect/>
          </a:stretch>
        </p:blipFill>
        <p:spPr>
          <a:xfrm>
            <a:off x="1122219" y="1461276"/>
            <a:ext cx="7622770" cy="5072337"/>
          </a:xfrm>
          <a:prstGeom prst="rect">
            <a:avLst/>
          </a:prstGeom>
        </p:spPr>
      </p:pic>
    </p:spTree>
    <p:extLst>
      <p:ext uri="{BB962C8B-B14F-4D97-AF65-F5344CB8AC3E}">
        <p14:creationId xmlns:p14="http://schemas.microsoft.com/office/powerpoint/2010/main" val="345359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33224882"/>
              </p:ext>
            </p:extLst>
          </p:nvPr>
        </p:nvGraphicFramePr>
        <p:xfrm>
          <a:off x="1882371" y="1222039"/>
          <a:ext cx="8128000" cy="5523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882371" y="216131"/>
            <a:ext cx="8128000" cy="1446550"/>
          </a:xfrm>
          <a:prstGeom prst="rect">
            <a:avLst/>
          </a:prstGeom>
          <a:noFill/>
        </p:spPr>
        <p:txBody>
          <a:bodyPr wrap="square" rtlCol="0">
            <a:spAutoFit/>
          </a:bodyPr>
          <a:lstStyle/>
          <a:p>
            <a:pPr lvl="0" algn="ctr"/>
            <a:r>
              <a:rPr lang="en-US" sz="3500" dirty="0"/>
              <a:t>QPI Theory of Change</a:t>
            </a:r>
          </a:p>
          <a:p>
            <a:pPr lvl="0" algn="ctr"/>
            <a:r>
              <a:rPr lang="en-US" sz="3500" dirty="0"/>
              <a:t>GRASSROOTS MOVEMENT. </a:t>
            </a:r>
          </a:p>
          <a:p>
            <a:endParaRPr lang="en-US" dirty="0"/>
          </a:p>
        </p:txBody>
      </p:sp>
    </p:spTree>
    <p:extLst>
      <p:ext uri="{BB962C8B-B14F-4D97-AF65-F5344CB8AC3E}">
        <p14:creationId xmlns:p14="http://schemas.microsoft.com/office/powerpoint/2010/main" val="376806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 #1</a:t>
            </a:r>
            <a:endParaRPr lang="en-US" dirty="0"/>
          </a:p>
        </p:txBody>
      </p:sp>
      <p:sp>
        <p:nvSpPr>
          <p:cNvPr id="6" name="Content Placeholder 5"/>
          <p:cNvSpPr>
            <a:spLocks noGrp="1"/>
          </p:cNvSpPr>
          <p:nvPr>
            <p:ph idx="1"/>
          </p:nvPr>
        </p:nvSpPr>
        <p:spPr>
          <a:xfrm>
            <a:off x="4397432" y="2160589"/>
            <a:ext cx="5466773" cy="3880773"/>
          </a:xfrm>
        </p:spPr>
        <p:txBody>
          <a:bodyPr>
            <a:noAutofit/>
          </a:bodyPr>
          <a:lstStyle/>
          <a:p>
            <a:r>
              <a:rPr lang="en-US" sz="2500" dirty="0" smtClean="0"/>
              <a:t>What’s in it for me?</a:t>
            </a:r>
          </a:p>
          <a:p>
            <a:pPr lvl="1"/>
            <a:r>
              <a:rPr lang="en-US" sz="2500" dirty="0" smtClean="0"/>
              <a:t>QPI impacts each role of the child welfare system differently.</a:t>
            </a:r>
          </a:p>
          <a:p>
            <a:pPr lvl="1"/>
            <a:r>
              <a:rPr lang="en-US" sz="2500" dirty="0" smtClean="0"/>
              <a:t>Let’s brainstorm the value of this change for each group.</a:t>
            </a:r>
          </a:p>
          <a:p>
            <a:pPr lvl="1"/>
            <a:endParaRPr lang="en-US" sz="2500" dirty="0"/>
          </a:p>
          <a:p>
            <a:pPr lvl="1"/>
            <a:r>
              <a:rPr lang="en-US" sz="1500" dirty="0" smtClean="0"/>
              <a:t>Role Cards</a:t>
            </a:r>
            <a:endParaRPr lang="en-US" sz="1500" dirty="0"/>
          </a:p>
        </p:txBody>
      </p:sp>
      <p:pic>
        <p:nvPicPr>
          <p:cNvPr id="7" name="Picture 6"/>
          <p:cNvPicPr>
            <a:picLocks noChangeAspect="1"/>
          </p:cNvPicPr>
          <p:nvPr/>
        </p:nvPicPr>
        <p:blipFill>
          <a:blip r:embed="rId2"/>
          <a:stretch>
            <a:fillRect/>
          </a:stretch>
        </p:blipFill>
        <p:spPr>
          <a:xfrm>
            <a:off x="258196" y="2160589"/>
            <a:ext cx="3926707" cy="2618328"/>
          </a:xfrm>
          <a:prstGeom prst="rect">
            <a:avLst/>
          </a:prstGeom>
        </p:spPr>
      </p:pic>
    </p:spTree>
    <p:extLst>
      <p:ext uri="{BB962C8B-B14F-4D97-AF65-F5344CB8AC3E}">
        <p14:creationId xmlns:p14="http://schemas.microsoft.com/office/powerpoint/2010/main" val="25282285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64</TotalTime>
  <Words>1028</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What is QPI?</vt:lpstr>
      <vt:lpstr>Today’s Objectives</vt:lpstr>
      <vt:lpstr>What is QPI</vt:lpstr>
      <vt:lpstr>Values</vt:lpstr>
      <vt:lpstr>A Change in Mindset: QPI  CORE  Principles</vt:lpstr>
      <vt:lpstr>KEY ELEMENTS:</vt:lpstr>
      <vt:lpstr>QPI Core Principles</vt:lpstr>
      <vt:lpstr>PowerPoint Presentation</vt:lpstr>
      <vt:lpstr>Discussion Question #1</vt:lpstr>
      <vt:lpstr>Discussion Question #2</vt:lpstr>
      <vt:lpstr>Three ways we QPI:</vt:lpstr>
      <vt:lpstr>Comfort Calls</vt:lpstr>
      <vt:lpstr>Goals of the comfort call</vt:lpstr>
      <vt:lpstr>Icebreaker Meetings</vt:lpstr>
      <vt:lpstr>Transitions</vt:lpstr>
      <vt:lpstr>Why Transitions matter:</vt:lpstr>
      <vt:lpstr>PowerPoint Presentation</vt:lpstr>
      <vt:lpstr>PowerPoint Presentation</vt:lpstr>
      <vt:lpstr>PowerPoint Presentation</vt:lpstr>
      <vt:lpstr>HOMEWORK</vt:lpstr>
      <vt:lpstr>CONCLUSION</vt:lpstr>
    </vt:vector>
  </TitlesOfParts>
  <Company>State of 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QPI?</dc:title>
  <dc:creator>Courtney Young Sanders</dc:creator>
  <cp:lastModifiedBy>Courtney Young Sanders</cp:lastModifiedBy>
  <cp:revision>8</cp:revision>
  <dcterms:created xsi:type="dcterms:W3CDTF">2023-02-10T15:28:03Z</dcterms:created>
  <dcterms:modified xsi:type="dcterms:W3CDTF">2023-02-10T16:34:31Z</dcterms:modified>
</cp:coreProperties>
</file>